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6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png" ContentType="image/png"/>
  <Override PartName="/ppt/media/image23.png" ContentType="image/png"/>
  <Override PartName="/ppt/media/media22.mp4" ContentType="video/mp4"/>
  <Override PartName="/ppt/media/image21.png" ContentType="image/png"/>
  <Override PartName="/ppt/media/media20.mp4" ContentType="video/mp4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7.jpeg" ContentType="image/jpeg"/>
  <Override PartName="/ppt/media/image50.jpeg" ContentType="image/jpeg"/>
  <Override PartName="/ppt/media/image52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.jpeg" ContentType="image/jpeg"/>
  <Override PartName="/ppt/media/image15.png" ContentType="image/png"/>
  <Override PartName="/ppt/media/image3.jpeg" ContentType="image/jpeg"/>
  <Override PartName="/ppt/media/media24.mp4" ContentType="video/mp4"/>
  <Override PartName="/ppt/media/image25.png" ContentType="image/png"/>
  <Override PartName="/ppt/media/image4.jpeg" ContentType="image/jpeg"/>
  <Override PartName="/ppt/media/image40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51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53.jpeg" ContentType="image/jpeg"/>
  <Override PartName="/ppt/media/image57.jpeg" ContentType="image/jpeg"/>
  <Override PartName="/ppt/media/image43.png" ContentType="image/png"/>
  <Override PartName="/ppt/media/image42.png" ContentType="image/png"/>
  <Override PartName="/ppt/media/image54.png" ContentType="image/png"/>
  <Override PartName="/ppt/media/image55.png" ContentType="image/png"/>
  <Override PartName="/ppt/media/image44.png" ContentType="image/png"/>
  <Override PartName="/ppt/media/image58.jpeg" ContentType="image/jpeg"/>
  <Override PartName="/ppt/media/image56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30.jpeg" ContentType="image/jpeg"/>
  <Override PartName="/ppt/media/image13.png" ContentType="image/png"/>
  <Override PartName="/ppt/media/image11.png" ContentType="image/png"/>
  <Override PartName="/ppt/media/image48.png" ContentType="image/png"/>
  <Override PartName="/ppt/media/image8.png" ContentType="image/png"/>
  <Override PartName="/ppt/media/image38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12192000" cy="6858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pour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déplace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r la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diapo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</a:t>
            </a:r>
            <a:r>
              <a:rPr b="0" lang="fr-FR" sz="2000" spc="-1" strike="noStrike">
                <a:latin typeface="Arial"/>
              </a:rPr>
              <a:t>modifier le </a:t>
            </a:r>
            <a:r>
              <a:rPr b="0" lang="fr-FR" sz="2000" spc="-1" strike="noStrike">
                <a:latin typeface="Arial"/>
              </a:rPr>
              <a:t>format des </a:t>
            </a:r>
            <a:r>
              <a:rPr b="0" lang="fr-FR" sz="2000" spc="-1" strike="noStrike">
                <a:latin typeface="Arial"/>
              </a:rPr>
              <a:t>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6191495-1B21-4BF2-9F39-46DECACC2ED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4440" cy="2314080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3120" cy="2700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6905520" y="6513480"/>
            <a:ext cx="5283000" cy="344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2208D8F-3788-4107-BC97-FE8DE75114DC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4038480" y="857160"/>
            <a:ext cx="4114440" cy="231408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219320" y="3300480"/>
            <a:ext cx="9753120" cy="2700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6905520" y="6513480"/>
            <a:ext cx="5283000" cy="344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2C3667B-22B4-472C-9513-FB8EC842FCB2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111952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98240" y="3837600"/>
            <a:ext cx="111952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48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98240" y="383760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4840" y="383760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283640" y="148032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68680" y="148032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98240" y="383760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283640" y="383760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68680" y="3837600"/>
            <a:ext cx="36046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98240" y="1480320"/>
            <a:ext cx="11195280" cy="4512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11195280" cy="451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5463000" cy="451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4840" y="1480320"/>
            <a:ext cx="5463000" cy="451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93040" y="32040"/>
            <a:ext cx="11605320" cy="3143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4840" y="1480320"/>
            <a:ext cx="5463000" cy="451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98240" y="383760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5463000" cy="451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48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4840" y="383760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82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4840" y="1480320"/>
            <a:ext cx="546300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98240" y="3837600"/>
            <a:ext cx="11195280" cy="215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847440"/>
          </a:xfrm>
          <a:custGeom>
            <a:avLst/>
            <a:gdLst/>
            <a:ahLst/>
            <a:rect l="l" t="t" r="r" b="b"/>
            <a:pathLst>
              <a:path w="12192000" h="847725">
                <a:moveTo>
                  <a:pt x="12192000" y="0"/>
                </a:moveTo>
                <a:lnTo>
                  <a:pt x="0" y="0"/>
                </a:lnTo>
                <a:lnTo>
                  <a:pt x="0" y="847725"/>
                </a:lnTo>
                <a:lnTo>
                  <a:pt x="12192000" y="8477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cc004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293040" y="32040"/>
            <a:ext cx="11605320" cy="677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qu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ez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po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ur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édi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ter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le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ma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du 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tex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te-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titr</a:t>
            </a:r>
            <a:r>
              <a:rPr b="0" lang="fr-FR" sz="425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8240" y="1480320"/>
            <a:ext cx="11195280" cy="4512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BB908829-6640-4E08-B1B5-84EF5ACB9A40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11/18/20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1673720" y="6589800"/>
            <a:ext cx="228240" cy="17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38160">
              <a:lnSpc>
                <a:spcPct val="100000"/>
              </a:lnSpc>
            </a:pPr>
            <a:fld id="{A13926D6-1E65-4ED0-B63D-0C153BEE84B4}" type="slidenum">
              <a:rPr b="0" lang="fr-FR" sz="1050" spc="-7" strike="noStrike">
                <a:solidFill>
                  <a:srgbClr val="111111"/>
                </a:solidFill>
                <a:latin typeface="Arial"/>
              </a:rPr>
              <a:t>15</a:t>
            </a:fld>
            <a:endParaRPr b="0" lang="fr-FR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20.mp4"/><Relationship Id="rId2" Type="http://schemas.microsoft.com/office/2007/relationships/media" Target="../media/media20.mp4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22.mp4"/><Relationship Id="rId2" Type="http://schemas.microsoft.com/office/2007/relationships/media" Target="../media/media22.mp4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24.mp4"/><Relationship Id="rId2" Type="http://schemas.microsoft.com/office/2007/relationships/media" Target="../media/media24.mp4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apimetrics.io/understanding-api/api-gateway/&#8203;" TargetMode="External"/><Relationship Id="rId2" Type="http://schemas.openxmlformats.org/officeDocument/2006/relationships/hyperlink" Target="https://apimetrics.io/understanding-api/api-sla-management/&#8203;" TargetMode="External"/><Relationship Id="rId3" Type="http://schemas.openxmlformats.org/officeDocument/2006/relationships/hyperlink" Target="https://nevatech.com/blog/post/Service-Level-Agreements-in-API-Management-Basic-Setup-part-1#:~:text=This%20regulation%20is%20often%20called%20Service%20Level%20Agreement.&amp;text=An%20SLA%20describes%20the%20acceptable,Response%20time" TargetMode="External"/><Relationship Id="rId4" Type="http://schemas.openxmlformats.org/officeDocument/2006/relationships/hyperlink" Target="https://cloud.google.com/solutions/rate-limiting-strategies-techniques" TargetMode="External"/><Relationship Id="rId5" Type="http://schemas.openxmlformats.org/officeDocument/2006/relationships/hyperlink" Target="https://apifriends.com/api-management/api-throttling-and-quota-management/" TargetMode="External"/><Relationship Id="rId6" Type="http://schemas.openxmlformats.org/officeDocument/2006/relationships/hyperlink" Target="https://developers.google.com/analytics/devguides/config/mgmt/v3/limits-quotas" TargetMode="External"/><Relationship Id="rId7" Type="http://schemas.openxmlformats.org/officeDocument/2006/relationships/hyperlink" Target="https://docs.axway.com/bundle/APIManager_753_CloudUserGuide_allOS_en_HTML5/page/Content/APIManagementGuideTopics/api_mgmt_admin.htm&#8203;" TargetMode="External"/><Relationship Id="rId8" Type="http://schemas.openxmlformats.org/officeDocument/2006/relationships/hyperlink" Target="https://apifriends.com/api-security/api-quota/" TargetMode="External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blog.octo.com/securiser-une-api-rest-tout-ce-quil-faut-savoir/" TargetMode="External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zapier.com/engineering/apikey-oauth-jwt/" TargetMode="External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seinecle.github.io/mk99/generated-html/apis-and-their-business-relevance-fr.html" TargetMode="External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docs.microsoft.com/en-us/azure/architecture/microservices/design/gateway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pimetrics.io/understanding-api/api-sla-management/" TargetMode="External"/><Relationship Id="rId2" Type="http://schemas.openxmlformats.org/officeDocument/2006/relationships/image" Target="../media/image13.png"/><Relationship Id="rId3" Type="http://schemas.openxmlformats.org/officeDocument/2006/relationships/hyperlink" Target="https://nevatech.com/blog/post/Service-Level-Agreements-in-API-Management-Basic-Setup-part-1" TargetMode="External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s://www.netiq.com/documentation/secure-api-manager-10/secure-api-manager-install/data/t4727csee7d5.html" TargetMode="External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720"/>
            <a:ext cx="12191760" cy="6856920"/>
            <a:chOff x="0" y="720"/>
            <a:chExt cx="12191760" cy="6856920"/>
          </a:xfrm>
        </p:grpSpPr>
        <p:sp>
          <p:nvSpPr>
            <p:cNvPr id="49" name="CustomShape 2"/>
            <p:cNvSpPr/>
            <p:nvPr/>
          </p:nvSpPr>
          <p:spPr>
            <a:xfrm>
              <a:off x="0" y="720"/>
              <a:ext cx="12191760" cy="68569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3"/>
            <p:cNvSpPr/>
            <p:nvPr/>
          </p:nvSpPr>
          <p:spPr>
            <a:xfrm>
              <a:off x="0" y="876600"/>
              <a:ext cx="6095520" cy="5099760"/>
            </a:xfrm>
            <a:custGeom>
              <a:avLst/>
              <a:gdLst/>
              <a:ahLst/>
              <a:rect l="l" t="t" r="r" b="b"/>
              <a:pathLst>
                <a:path w="6096000" h="5086350">
                  <a:moveTo>
                    <a:pt x="6096000" y="0"/>
                  </a:moveTo>
                  <a:lnTo>
                    <a:pt x="0" y="0"/>
                  </a:lnTo>
                  <a:lnTo>
                    <a:pt x="0" y="5086350"/>
                  </a:lnTo>
                  <a:lnTo>
                    <a:pt x="6096000" y="508635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cc00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4"/>
            <p:cNvSpPr/>
            <p:nvPr/>
          </p:nvSpPr>
          <p:spPr>
            <a:xfrm>
              <a:off x="304920" y="1156320"/>
              <a:ext cx="1666440" cy="16711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" name="TextShape 5"/>
          <p:cNvSpPr txBox="1"/>
          <p:nvPr/>
        </p:nvSpPr>
        <p:spPr>
          <a:xfrm>
            <a:off x="2705040" y="1525680"/>
            <a:ext cx="2514240" cy="1311480"/>
          </a:xfrm>
          <a:prstGeom prst="rect">
            <a:avLst/>
          </a:prstGeom>
          <a:noFill/>
          <a:ln>
            <a:noFill/>
          </a:ln>
        </p:spPr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fr-FR" sz="4250" spc="-386" strike="noStrike">
                <a:solidFill>
                  <a:srgbClr val="ffffff"/>
                </a:solidFill>
                <a:latin typeface="Arial"/>
              </a:rPr>
              <a:t>IoT </a:t>
            </a:r>
            <a:r>
              <a:rPr b="0" lang="fr-FR" sz="4250" spc="-66" strike="noStrike">
                <a:solidFill>
                  <a:srgbClr val="ffffff"/>
                </a:solidFill>
                <a:latin typeface="Arial"/>
              </a:rPr>
              <a:t>--</a:t>
            </a:r>
            <a:r>
              <a:rPr b="0" lang="fr-FR" sz="4250" spc="214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4250" spc="-301" strike="noStrike">
                <a:solidFill>
                  <a:srgbClr val="ffffff"/>
                </a:solidFill>
                <a:latin typeface="Arial"/>
              </a:rPr>
              <a:t>Cloud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11673720" y="6589800"/>
            <a:ext cx="150120" cy="1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8160">
              <a:lnSpc>
                <a:spcPct val="100000"/>
              </a:lnSpc>
            </a:pPr>
            <a:fld id="{F3E3AE75-4EC8-455D-82DC-3ECAA790797E}" type="slidenum">
              <a:rPr b="0" lang="fr-FR" sz="1050" spc="-7" strike="noStrike">
                <a:solidFill>
                  <a:srgbClr val="111111"/>
                </a:solidFill>
                <a:latin typeface="Arial"/>
              </a:rPr>
              <a:t>&lt;numéro&gt;</a:t>
            </a:fld>
            <a:endParaRPr b="0" lang="fr-FR" sz="1050" spc="-1" strike="noStrike"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>
            <a:off x="45360" y="3041640"/>
            <a:ext cx="567108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fr-FR" sz="3950" spc="-341" strike="noStrike">
                <a:solidFill>
                  <a:srgbClr val="ffffff"/>
                </a:solidFill>
                <a:latin typeface="Arial"/>
              </a:rPr>
              <a:t>Thème </a:t>
            </a:r>
            <a:r>
              <a:rPr b="0" lang="fr-FR" sz="3950" spc="202" strike="noStrike">
                <a:solidFill>
                  <a:srgbClr val="ffffff"/>
                </a:solidFill>
                <a:latin typeface="Arial"/>
              </a:rPr>
              <a:t>6</a:t>
            </a:r>
            <a:r>
              <a:rPr b="0" lang="fr-FR" sz="3950" spc="-191" strike="noStrike">
                <a:solidFill>
                  <a:srgbClr val="ffffff"/>
                </a:solidFill>
                <a:latin typeface="Arial"/>
              </a:rPr>
              <a:t>:</a:t>
            </a:r>
            <a:r>
              <a:rPr b="0" lang="fr-FR" sz="3950" spc="-746" strike="noStrike">
                <a:solidFill>
                  <a:srgbClr val="ffffff"/>
                </a:solidFill>
                <a:latin typeface="Arial"/>
              </a:rPr>
              <a:t>  </a:t>
            </a:r>
            <a:r>
              <a:rPr b="0" lang="fr-FR" sz="3950" spc="-222" strike="noStrike">
                <a:solidFill>
                  <a:srgbClr val="ffffff"/>
                </a:solidFill>
                <a:latin typeface="Arial"/>
              </a:rPr>
              <a:t>API management et exemples</a:t>
            </a:r>
            <a:endParaRPr b="0" lang="fr-FR" sz="3950" spc="-1" strike="noStrike">
              <a:latin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447840" y="4793400"/>
            <a:ext cx="496188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fr-FR" sz="1550" spc="-55" strike="noStrike">
                <a:solidFill>
                  <a:srgbClr val="ffffff"/>
                </a:solidFill>
                <a:latin typeface="Arial"/>
              </a:rPr>
              <a:t>Jérémy GOLDSCHILD, Arnaud MAGARIAN, Nathan BOON,</a:t>
            </a:r>
            <a:endParaRPr b="0" lang="fr-FR" sz="15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fr-FR" sz="1550" spc="-55" strike="noStrike">
                <a:solidFill>
                  <a:srgbClr val="ffffff"/>
                </a:solidFill>
                <a:latin typeface="Arial"/>
              </a:rPr>
              <a:t>Hugo STEPHAN, Maël BALLET </a:t>
            </a:r>
            <a:endParaRPr b="0" lang="fr-F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081080" y="1967760"/>
            <a:ext cx="10029240" cy="564120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rate limiting / throttling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2982240" y="996480"/>
            <a:ext cx="622728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Envoie des requêtes :</a:t>
            </a:r>
            <a:endParaRPr b="0" lang="fr-FR" sz="16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À un rythme limité</a:t>
            </a:r>
            <a:endParaRPr b="0" lang="fr-FR" sz="16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 quantité limitée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Retour des réponses :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 quantité limitée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6617160" y="1145160"/>
            <a:ext cx="4632840" cy="5320800"/>
          </a:xfrm>
          <a:prstGeom prst="rect">
            <a:avLst/>
          </a:prstGeom>
          <a:ln>
            <a:noFill/>
          </a:ln>
        </p:spPr>
      </p:pic>
      <p:sp>
        <p:nvSpPr>
          <p:cNvPr id="114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burst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8680" y="2094120"/>
            <a:ext cx="5065560" cy="37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Donner à des clients des autorisations occasionnelles pour :</a:t>
            </a:r>
            <a:endParaRPr b="0" lang="fr-FR" sz="16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Envoyer plus de requêtes</a:t>
            </a:r>
            <a:endParaRPr b="0" lang="fr-FR" sz="1600" spc="-1" strike="noStrike"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Recevoir plus de réponses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Dans quels cas ?</a:t>
            </a:r>
            <a:endParaRPr b="0" lang="fr-FR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Pour des clients qui ne peuvent prévoir le nombre d'appels qui vont être fait sur l'API. Dans le cas d'un pique sur l'application du client, l'API doit permettre à ce dernier de toujours fonctionner.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Lorsque les systèmes sont au ralenti et que les ressources n'ont pas besoin d'être réparties entre les différents utilisateurs.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" dur="indefinite" restart="never" nodeType="tmRoot">
          <p:childTnLst>
            <p:seq>
              <p:cTn id="37" restart="whenNotActive" nodeType="interactiveSeq" fill="hold">
                <p:stCondLst>
                  <p:cond delay="0" evt="onClick">
                    <p:tgtEl>
                      <p:spTgt spid="113"/>
                    </p:tgtEl>
                  </p:cond>
                </p:stCondLst>
                <p:childTnLst>
                  <p:par>
                    <p:cTn id="38" fill="hold">
                      <p:stCondLst>
                        <p:cond delay="0" evt="onClick">
                          <p:tgtEl>
                            <p:spTgt spid="113"/>
                          </p:tgtEl>
                        </p:cond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quotas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11560" y="1805040"/>
            <a:ext cx="5583960" cy="32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Ces quotas définis par utilisateur limitent :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 nombre de requêtes par unité de temps autorisé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La puissance de calcul allouée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 nombre de réponses ou bien la bande passante descendante allouée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Ces quotas peuvent être définis par secondes, jours ou mois et par application, utilisateur ou organisation.</a:t>
            </a: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 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Les fournisseurs d'API proposent généralement différents plans aux clients que ces derniers choisissent fonction de leurs besoins.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2167560" y="1377720"/>
            <a:ext cx="78584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Méthode la plus connue, elle est très utilisée dans le cadre d'API à but commercial.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512280" y="4624920"/>
            <a:ext cx="5583960" cy="20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</a:rPr>
              <a:t>Différence API rate limiting et API quotas ?</a:t>
            </a:r>
            <a:r>
              <a:rPr b="1" lang="en-US" sz="16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Dans le premier cas il s'agit d'une répartition optimisée ou 100% des ressources sont réparties entre 100% des utilisateurs</a:t>
            </a: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Dans le second cas, la répartition est faite par les gestionnaires de l'API en fonction des différents plans que ces derniers souhaitent offrir.</a:t>
            </a: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L'API throttling s'applique dans les deux cas.</a:t>
            </a: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2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7090560" y="1805040"/>
            <a:ext cx="4016520" cy="475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restart="whenNotActive" nodeType="interactiveSeq" fill="hold">
                <p:stCondLst>
                  <p:cond delay="0" evt="onClick">
                    <p:tgtEl>
                      <p:spTgt spid="120"/>
                    </p:tgtEl>
                  </p:cond>
                </p:stCondLst>
                <p:childTnLst>
                  <p:par>
                    <p:cTn id="44" fill="hold">
                      <p:stCondLst>
                        <p:cond delay="0" evt="onClick">
                          <p:tgtEl>
                            <p:spTgt spid="120"/>
                          </p:tgtEl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key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289160" y="1477800"/>
            <a:ext cx="3520080" cy="30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Dans presque 100% des API (gratuites ou non) l’accès est contrôlé par des API Key. Ces grâce à ces clés que l’API Gateway « reconnait » l’application et « sait » quels sont les services souscrits et les limitations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Il y a les clés :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Application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Administrateur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642720" y="1715400"/>
            <a:ext cx="5005800" cy="44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</a:rPr>
              <a:t>Sources et plus d'informations sur :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 Gateway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hlinkClick r:id="rId1"/>
              </a:rPr>
              <a:t>Lien 1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 Service Level Agreement (SLA)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hlinkClick r:id="rId2"/>
              </a:rPr>
              <a:t>Lien 2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hlinkClick r:id="rId3"/>
              </a:rPr>
              <a:t>Lien 3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Les stratégies et techniques de limitations des API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hlinkClick r:id="rId4"/>
              </a:rPr>
              <a:t>Lien 4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L'API throttling et les quotas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5"/>
              </a:rPr>
              <a:t>Lien 5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Les Limites et quotas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6"/>
              </a:rPr>
              <a:t>Lien 6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Gestion d'API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7"/>
              </a:rPr>
              <a:t>Lien 7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Un peu de tout :</a:t>
            </a:r>
            <a:endParaRPr b="0" lang="fr-FR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8"/>
              </a:rPr>
              <a:t>Lien 8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124" name="Image 5" descr=""/>
          <p:cNvPicPr/>
          <p:nvPr/>
        </p:nvPicPr>
        <p:blipFill>
          <a:blip r:embed="rId9"/>
          <a:stretch/>
        </p:blipFill>
        <p:spPr>
          <a:xfrm>
            <a:off x="1998000" y="4147920"/>
            <a:ext cx="2099520" cy="254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9760" y="1760400"/>
            <a:ext cx="8093880" cy="559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Authentification – Qui appelle notre API?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Utilisation d’un token d’accès/clé api dans l’header.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Nom d’utilisateur/Mot de passe encrypté avec hashage.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Autorisation – Quels droits?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Une fois authentifié qu’est-ce que la personne peut faire dans votre API? 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A-t-elle le droit de consommer cette ressource en particulier?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Traçabilité – Qui Quoi Quand?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Savoir qui a fait quoi, quand et avec quelles ressources? 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Pour chaque appel HTTP il faut savoir.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Quoi? La ressource consommée, le verbe HTTP appelé, le code HTTP répondu.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Qui? L’utilisateur final à l’origine de l’appel, l’application qu’utilise cet utilisateur.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Quand? Le moment où a été exécutée la requête.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Révocation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Une telle traçabilité de vos données pourra vous permettre une révocation d’accès, 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si l’un des éléments ci-dessus a été compromis.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0" y="138240"/>
            <a:ext cx="1219176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Principe AAA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2182320" y="1380240"/>
            <a:ext cx="782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Principe AAA ( Authentification, Authorization, Accounting)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0890000" y="6550200"/>
            <a:ext cx="130104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fr-FR" sz="1400" spc="-1" strike="noStrike" u="sng">
                <a:solidFill>
                  <a:srgbClr val="0000ff"/>
                </a:solidFill>
                <a:uFillTx/>
                <a:latin typeface="Calibri Light"/>
                <a:hlinkClick r:id="rId1"/>
              </a:rPr>
              <a:t>Plus d'infos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129" name="Image 4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7541640" y="1885320"/>
            <a:ext cx="4447440" cy="250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0" y="138240"/>
            <a:ext cx="1219176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Authentifica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tion – Clé </a:t>
            </a: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API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2376000"/>
            <a:ext cx="5554440" cy="4168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API Key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Une clé API est un identifiant unique qui authentifie un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utilisateur d’API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Elles permettent à une application d’accéder à une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ressource (API).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Il s’agit du mécanisme le plus simple de sécurité d’API.</a:t>
            </a:r>
            <a:br/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Cependant, la simplicité s’accompagne à la fois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d’inconvénients de sécurité et d’expérience utilisateur.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La clé API peut être compromise (si elle est stockée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dans une application publique)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Elle permet d’identifier que l’application cliente, et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non pas un utilisateur précis.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Elle n’a pas de date d’expiration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509360" y="1225800"/>
            <a:ext cx="3175200" cy="16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Trois types d’authentification API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API Key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Oauth Tokens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Json Web Tokens (JWT)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33" name="Image 5" descr="Une image contenant table&#10;&#10;Description générée automatiquement"/>
          <p:cNvPicPr/>
          <p:nvPr/>
        </p:nvPicPr>
        <p:blipFill>
          <a:blip r:embed="rId1"/>
          <a:stretch/>
        </p:blipFill>
        <p:spPr>
          <a:xfrm>
            <a:off x="6378840" y="3879360"/>
            <a:ext cx="5439960" cy="150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0" y="138240"/>
            <a:ext cx="1219176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Authentification/Autorisation Oauth Tokens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13360" y="1067040"/>
            <a:ext cx="1116468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Oauth Tokens 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Les standards de l’industrie pour l’authentification et l’autorisation sont OAuth2 et OpenID Connect : OAuth2 est dédié à la délégation de droits (“moi, utilisateur, autorise cette application à lire mes mails en mon nom”) et OIDC, à la gestion d’identités. Comparer à la clé d’API les Oauth tokens peuvent d’expirer, le refresh token permet de récupérer un nouveau token d’accès lorsque celui-ci vient à expiration.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Access token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: Comme une Clé, il permet à l’application d’accéder aux données d’une API, il peut expirer (Optionnel)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Refresh token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: Optionnel, Tokens de refresh récupère un access token lorsqu’il a expiré.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Image 5" descr=""/>
          <p:cNvPicPr/>
          <p:nvPr/>
        </p:nvPicPr>
        <p:blipFill>
          <a:blip r:embed="rId1"/>
          <a:stretch/>
        </p:blipFill>
        <p:spPr>
          <a:xfrm>
            <a:off x="1754280" y="3821760"/>
            <a:ext cx="8681040" cy="254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138240"/>
            <a:ext cx="1219176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Authentification JWT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98240" y="1480320"/>
            <a:ext cx="1119528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9172080" y="6548760"/>
            <a:ext cx="302040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1"/>
              </a:rPr>
              <a:t>Plus d'infos Key/Token/JWT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474840" y="2321280"/>
            <a:ext cx="51073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Json Web Tokens (JWT)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Alors que les clés API et les jetons OAuth sont toujours utilisés pour accéder aux API, les jetons Web JSON (JWT) peuvent être utilisés dans de nombreux scénarios différents.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 fait, JWT peut stocker tout type de données, c'est là où il excelle en combinaison avec OAuth. Avec un jeton d'accès JWT, beaucoup moins d’accès à la base de données sont nécessaires sans pour autant compromettre la sécurité.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141" name="Image 6" descr=""/>
          <p:cNvPicPr/>
          <p:nvPr/>
        </p:nvPicPr>
        <p:blipFill>
          <a:blip r:embed="rId2"/>
          <a:stretch/>
        </p:blipFill>
        <p:spPr>
          <a:xfrm>
            <a:off x="6829920" y="1969920"/>
            <a:ext cx="4567680" cy="327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506920" y="2225160"/>
            <a:ext cx="3512520" cy="3347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149400" y="8532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rial"/>
              </a:rPr>
              <a:t>Orchestration et repartition de charge 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517280" y="2151720"/>
            <a:ext cx="3156840" cy="505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16600" spc="-1" strike="noStrike">
                <a:solidFill>
                  <a:srgbClr val="c00000"/>
                </a:solidFill>
                <a:latin typeface="Calibri"/>
              </a:rPr>
              <a:t>API</a:t>
            </a:r>
            <a:endParaRPr b="0" lang="fr-FR" sz="16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98280" y="1936440"/>
            <a:ext cx="19004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c00000"/>
                </a:solidFill>
                <a:latin typeface="Calibri"/>
              </a:rPr>
              <a:t>+ demandés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1898280" y="4491000"/>
            <a:ext cx="190044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c00000"/>
                </a:solidFill>
                <a:latin typeface="Calibri"/>
              </a:rPr>
              <a:t>+ complexes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47" name="Line 6"/>
          <p:cNvSpPr/>
          <p:nvPr/>
        </p:nvSpPr>
        <p:spPr>
          <a:xfrm>
            <a:off x="4983480" y="1680840"/>
            <a:ext cx="0" cy="43520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"/>
          <p:cNvSpPr/>
          <p:nvPr/>
        </p:nvSpPr>
        <p:spPr>
          <a:xfrm>
            <a:off x="7171560" y="242172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77933c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6118560" y="263376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>
            <a:off x="6645960" y="310932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4f81bd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1" name="CustomShape 10"/>
          <p:cNvSpPr/>
          <p:nvPr/>
        </p:nvSpPr>
        <p:spPr>
          <a:xfrm>
            <a:off x="5713920" y="338040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e46c0a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2" name="CustomShape 11"/>
          <p:cNvSpPr/>
          <p:nvPr/>
        </p:nvSpPr>
        <p:spPr>
          <a:xfrm>
            <a:off x="5939640" y="439164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92d05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3" name="CustomShape 12"/>
          <p:cNvSpPr/>
          <p:nvPr/>
        </p:nvSpPr>
        <p:spPr>
          <a:xfrm>
            <a:off x="7808040" y="316044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ffff0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4" name="CustomShape 13"/>
          <p:cNvSpPr/>
          <p:nvPr/>
        </p:nvSpPr>
        <p:spPr>
          <a:xfrm>
            <a:off x="7263360" y="450288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8064a2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5" name="CustomShape 14"/>
          <p:cNvSpPr/>
          <p:nvPr/>
        </p:nvSpPr>
        <p:spPr>
          <a:xfrm>
            <a:off x="7795440" y="383148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f2dcdb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6" name="CustomShape 15"/>
          <p:cNvSpPr/>
          <p:nvPr/>
        </p:nvSpPr>
        <p:spPr>
          <a:xfrm>
            <a:off x="6750000" y="379296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206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57" name="CustomShape 16"/>
          <p:cNvSpPr/>
          <p:nvPr/>
        </p:nvSpPr>
        <p:spPr>
          <a:xfrm>
            <a:off x="9222120" y="3532320"/>
            <a:ext cx="527400" cy="59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7"/>
          <p:cNvSpPr/>
          <p:nvPr/>
        </p:nvSpPr>
        <p:spPr>
          <a:xfrm>
            <a:off x="9952200" y="3616200"/>
            <a:ext cx="130176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c00000"/>
                </a:solidFill>
                <a:latin typeface="Calibri"/>
              </a:rPr>
              <a:t>SERVICE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30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30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" dur="3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>
                                      <p:cBhvr>
                                        <p:cTn id="68" dur="10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06 2.59259E-006 L -0.11302 -0.00023 E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nodeType="withEffect" fill="hold" presetClass="path" presetID="35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006 -1.11111E-006 L -0.11523 0.00023 E">
                                      <p:cBhvr>
                                        <p:cTn id="7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50"/>
                            </p:stCondLst>
                            <p:childTnLst>
                              <p:par>
                                <p:cTn id="103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nodeType="afterEffect" fill="hold" presetClass="entr" presetID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raphique 47" descr="Cyclisme"/>
          <p:cNvPicPr/>
          <p:nvPr/>
        </p:nvPicPr>
        <p:blipFill>
          <a:blip r:embed="rId1"/>
          <a:stretch/>
        </p:blipFill>
        <p:spPr>
          <a:xfrm>
            <a:off x="8993160" y="2961720"/>
            <a:ext cx="2596680" cy="2596680"/>
          </a:xfrm>
          <a:prstGeom prst="rect">
            <a:avLst/>
          </a:prstGeom>
          <a:ln>
            <a:noFill/>
          </a:ln>
        </p:spPr>
      </p:pic>
      <p:pic>
        <p:nvPicPr>
          <p:cNvPr id="160" name="Graphique 45" descr="Tricycle"/>
          <p:cNvPicPr/>
          <p:nvPr/>
        </p:nvPicPr>
        <p:blipFill>
          <a:blip r:embed="rId2"/>
          <a:stretch/>
        </p:blipFill>
        <p:spPr>
          <a:xfrm>
            <a:off x="6438960" y="2961720"/>
            <a:ext cx="2596680" cy="2596680"/>
          </a:xfrm>
          <a:prstGeom prst="rect">
            <a:avLst/>
          </a:prstGeom>
          <a:ln>
            <a:noFill/>
          </a:ln>
        </p:spPr>
      </p:pic>
      <p:pic>
        <p:nvPicPr>
          <p:cNvPr id="161" name="Graphique 43" descr="Entrepôt"/>
          <p:cNvPicPr/>
          <p:nvPr/>
        </p:nvPicPr>
        <p:blipFill>
          <a:blip r:embed="rId3"/>
          <a:stretch/>
        </p:blipFill>
        <p:spPr>
          <a:xfrm>
            <a:off x="3481200" y="2676240"/>
            <a:ext cx="2966400" cy="296640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149400" y="8532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rial"/>
              </a:rPr>
              <a:t>Orchestration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586080" y="1014480"/>
            <a:ext cx="116053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cc004f"/>
                </a:solidFill>
                <a:latin typeface="Arial"/>
              </a:rPr>
              <a:t>Qu’est-ce ? Comment ça marche ?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201120" y="2692440"/>
            <a:ext cx="3512520" cy="3347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4"/>
          <p:cNvSpPr/>
          <p:nvPr/>
        </p:nvSpPr>
        <p:spPr>
          <a:xfrm>
            <a:off x="4865760" y="288900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77933c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3812760" y="310104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000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4340160" y="357660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4f81bd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3408120" y="384768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e46c0a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3633840" y="485892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92d05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5502240" y="362772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ffff0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4957560" y="497016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8064a2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72" name="CustomShape 11"/>
          <p:cNvSpPr/>
          <p:nvPr/>
        </p:nvSpPr>
        <p:spPr>
          <a:xfrm>
            <a:off x="5489640" y="429876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f2dcdb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73" name="CustomShape 12"/>
          <p:cNvSpPr/>
          <p:nvPr/>
        </p:nvSpPr>
        <p:spPr>
          <a:xfrm>
            <a:off x="4444200" y="4260240"/>
            <a:ext cx="99648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4800" spc="-1" strike="noStrike">
                <a:solidFill>
                  <a:srgbClr val="002060"/>
                </a:solidFill>
                <a:latin typeface="Calibri"/>
              </a:rPr>
              <a:t>API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174" name="CustomShape 13"/>
          <p:cNvSpPr/>
          <p:nvPr/>
        </p:nvSpPr>
        <p:spPr>
          <a:xfrm>
            <a:off x="6916320" y="3999600"/>
            <a:ext cx="527400" cy="598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4"/>
          <p:cNvSpPr/>
          <p:nvPr/>
        </p:nvSpPr>
        <p:spPr>
          <a:xfrm>
            <a:off x="7646400" y="4083480"/>
            <a:ext cx="310248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c00000"/>
                </a:solidFill>
                <a:latin typeface="Calibri"/>
              </a:rPr>
              <a:t>SOLUTION UNIQUE</a:t>
            </a:r>
            <a:endParaRPr b="0" lang="fr-FR" sz="2800" spc="-1" strike="noStrike">
              <a:latin typeface="Arial"/>
            </a:endParaRPr>
          </a:p>
        </p:txBody>
      </p:sp>
      <p:grpSp>
        <p:nvGrpSpPr>
          <p:cNvPr id="176" name="Group 15"/>
          <p:cNvGrpSpPr/>
          <p:nvPr/>
        </p:nvGrpSpPr>
        <p:grpSpPr>
          <a:xfrm>
            <a:off x="601920" y="2808720"/>
            <a:ext cx="2927520" cy="2816280"/>
            <a:chOff x="601920" y="2808720"/>
            <a:chExt cx="2927520" cy="2816280"/>
          </a:xfrm>
        </p:grpSpPr>
        <p:pic>
          <p:nvPicPr>
            <p:cNvPr id="177" name="Graphique 12" descr="Ville"/>
            <p:cNvPicPr/>
            <p:nvPr/>
          </p:nvPicPr>
          <p:blipFill>
            <a:blip r:embed="rId4"/>
            <a:stretch/>
          </p:blipFill>
          <p:spPr>
            <a:xfrm>
              <a:off x="1837080" y="3932640"/>
              <a:ext cx="1692360" cy="169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Graphique 8" descr="Ville"/>
            <p:cNvPicPr/>
            <p:nvPr/>
          </p:nvPicPr>
          <p:blipFill>
            <a:blip r:embed="rId5"/>
            <a:stretch/>
          </p:blipFill>
          <p:spPr>
            <a:xfrm>
              <a:off x="1238400" y="2808720"/>
              <a:ext cx="1692360" cy="1692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Graphique 11" descr="Ville"/>
            <p:cNvPicPr/>
            <p:nvPr/>
          </p:nvPicPr>
          <p:blipFill>
            <a:blip r:embed="rId6"/>
            <a:stretch/>
          </p:blipFill>
          <p:spPr>
            <a:xfrm>
              <a:off x="601920" y="3347640"/>
              <a:ext cx="1692360" cy="16923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0" name="Graphique 49" descr="Caméra de sécurité"/>
          <p:cNvPicPr/>
          <p:nvPr/>
        </p:nvPicPr>
        <p:blipFill>
          <a:blip r:embed="rId7"/>
          <a:stretch/>
        </p:blipFill>
        <p:spPr>
          <a:xfrm>
            <a:off x="3567600" y="22190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81" name="Graphique 53" descr="Main de robot"/>
          <p:cNvPicPr/>
          <p:nvPr/>
        </p:nvPicPr>
        <p:blipFill>
          <a:blip r:embed="rId8"/>
          <a:stretch/>
        </p:blipFill>
        <p:spPr>
          <a:xfrm>
            <a:off x="4726440" y="181368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82" name="Graphique 55" descr="Verrou"/>
          <p:cNvPicPr/>
          <p:nvPr/>
        </p:nvPicPr>
        <p:blipFill>
          <a:blip r:embed="rId9"/>
          <a:stretch/>
        </p:blipFill>
        <p:spPr>
          <a:xfrm>
            <a:off x="5720400" y="209016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83" name="CustomShape 16"/>
          <p:cNvSpPr/>
          <p:nvPr/>
        </p:nvSpPr>
        <p:spPr>
          <a:xfrm>
            <a:off x="1184040" y="5856480"/>
            <a:ext cx="1708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1f497d"/>
                </a:solidFill>
                <a:latin typeface="Calibri Light"/>
              </a:rPr>
              <a:t>Ville du futur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4" name="CustomShape 17"/>
          <p:cNvSpPr/>
          <p:nvPr/>
        </p:nvSpPr>
        <p:spPr>
          <a:xfrm>
            <a:off x="9552600" y="5854680"/>
            <a:ext cx="1708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1f497d"/>
                </a:solidFill>
                <a:latin typeface="Calibri Light"/>
              </a:rPr>
              <a:t>Prêt à rouler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5" name="CustomShape 18"/>
          <p:cNvSpPr/>
          <p:nvPr/>
        </p:nvSpPr>
        <p:spPr>
          <a:xfrm>
            <a:off x="6372000" y="5858280"/>
            <a:ext cx="27302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1f497d"/>
                </a:solidFill>
                <a:latin typeface="Calibri Light"/>
              </a:rPr>
              <a:t>Livraison autonome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6" name="CustomShape 19"/>
          <p:cNvSpPr/>
          <p:nvPr/>
        </p:nvSpPr>
        <p:spPr>
          <a:xfrm>
            <a:off x="4055400" y="5854680"/>
            <a:ext cx="1774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1f497d"/>
                </a:solidFill>
                <a:latin typeface="Calibri Light"/>
              </a:rPr>
              <a:t>Locaux dédiés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"/>
                            </p:stCondLst>
                            <p:childTnLst>
                              <p:par>
                                <p:cTn id="1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50"/>
                            </p:stCondLst>
                            <p:childTnLst>
                              <p:par>
                                <p:cTn id="1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50"/>
                            </p:stCondLst>
                            <p:childTnLst>
                              <p:par>
                                <p:cTn id="15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5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50"/>
                            </p:stCondLst>
                            <p:childTnLst>
                              <p:par>
                                <p:cTn id="178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3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50"/>
                            </p:stCondLst>
                            <p:childTnLst>
                              <p:par>
                                <p:cTn id="186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87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000"/>
                            </p:stCondLst>
                            <p:childTnLst>
                              <p:par>
                                <p:cTn id="190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1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250"/>
                            </p:stCondLst>
                            <p:childTnLst>
                              <p:par>
                                <p:cTn id="194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5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500"/>
                            </p:stCondLst>
                            <p:childTnLst>
                              <p:par>
                                <p:cTn id="198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9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750"/>
                            </p:stCondLst>
                            <p:childTnLst>
                              <p:par>
                                <p:cTn id="202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3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000"/>
                            </p:stCondLst>
                            <p:childTnLst>
                              <p:par>
                                <p:cTn id="206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400" cy="6857640"/>
            <a:chOff x="0" y="0"/>
            <a:chExt cx="1219140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6095520" cy="847440"/>
            </a:xfrm>
            <a:custGeom>
              <a:avLst/>
              <a:gdLst/>
              <a:ahLst/>
              <a:rect l="l" t="t" r="r" b="b"/>
              <a:pathLst>
                <a:path w="6096000" h="847725">
                  <a:moveTo>
                    <a:pt x="0" y="847725"/>
                  </a:moveTo>
                  <a:lnTo>
                    <a:pt x="6096000" y="847725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847725"/>
                  </a:lnTo>
                  <a:close/>
                </a:path>
              </a:pathLst>
            </a:custGeom>
            <a:solidFill>
              <a:srgbClr val="cc00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0"/>
              <a:ext cx="9143640" cy="68576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6095880" y="0"/>
              <a:ext cx="6095520" cy="6857640"/>
            </a:xfrm>
            <a:custGeom>
              <a:avLst/>
              <a:gdLst/>
              <a:ahLst/>
              <a:rect l="l" t="t" r="r" b="b"/>
              <a:pathLst>
                <a:path w="6096000" h="6858000">
                  <a:moveTo>
                    <a:pt x="6096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cf0f5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6343560" y="190440"/>
              <a:ext cx="1638000" cy="16473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TextShape 6"/>
          <p:cNvSpPr txBox="1"/>
          <p:nvPr/>
        </p:nvSpPr>
        <p:spPr>
          <a:xfrm>
            <a:off x="8461800" y="665280"/>
            <a:ext cx="2969640" cy="1220040"/>
          </a:xfrm>
          <a:prstGeom prst="rect">
            <a:avLst/>
          </a:prstGeom>
          <a:noFill/>
          <a:ln>
            <a:noFill/>
          </a:ln>
        </p:spPr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fr-FR" sz="3950" spc="-160" strike="noStrike">
                <a:solidFill>
                  <a:srgbClr val="ffffff"/>
                </a:solidFill>
                <a:latin typeface="Arial"/>
              </a:rPr>
              <a:t>Plan </a:t>
            </a:r>
            <a:r>
              <a:rPr b="0" lang="fr-FR" sz="3950" spc="-21" strike="noStrike">
                <a:solidFill>
                  <a:srgbClr val="ffffff"/>
                </a:solidFill>
                <a:latin typeface="Arial"/>
              </a:rPr>
              <a:t>du</a:t>
            </a:r>
            <a:r>
              <a:rPr b="0" lang="fr-FR" sz="3950" spc="327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3950" spc="-114" strike="noStrike">
                <a:solidFill>
                  <a:srgbClr val="ffffff"/>
                </a:solidFill>
                <a:latin typeface="Arial"/>
              </a:rPr>
              <a:t>cours</a:t>
            </a:r>
            <a:endParaRPr b="0" lang="fr-FR" sz="39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11673720" y="6589800"/>
            <a:ext cx="150120" cy="1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8160">
              <a:lnSpc>
                <a:spcPct val="100000"/>
              </a:lnSpc>
            </a:pPr>
            <a:fld id="{D5B7652C-E171-4987-98C2-50C2DD9CE94E}" type="slidenum">
              <a:rPr b="0" lang="fr-FR" sz="1050" spc="-7" strike="noStrike">
                <a:solidFill>
                  <a:srgbClr val="111111"/>
                </a:solidFill>
                <a:latin typeface="Arial"/>
              </a:rPr>
              <a:t>&lt;numéro&gt;</a:t>
            </a:fld>
            <a:endParaRPr b="0" lang="fr-FR" sz="105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6552000" y="2124000"/>
            <a:ext cx="3985560" cy="26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0" bIns="0">
            <a:spAutoFit/>
          </a:bodyPr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80" strike="noStrike">
                <a:solidFill>
                  <a:srgbClr val="ffffff"/>
                </a:solidFill>
                <a:latin typeface="Arial"/>
              </a:rPr>
              <a:t>Introduction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Intérêt </a:t>
            </a:r>
            <a:r>
              <a:rPr b="0" lang="fr-FR" sz="1400" spc="-111" strike="noStrike">
                <a:solidFill>
                  <a:srgbClr val="ffffff"/>
                </a:solidFill>
                <a:latin typeface="Arial"/>
              </a:rPr>
              <a:t>des</a:t>
            </a:r>
            <a:r>
              <a:rPr b="0" lang="fr-FR" sz="1400" spc="-72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1400" spc="-80" strike="noStrike">
                <a:solidFill>
                  <a:srgbClr val="ffffff"/>
                </a:solidFill>
                <a:latin typeface="Arial"/>
              </a:rPr>
              <a:t>API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Gestion d’accès à une API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Principe de token/clé, révocation, authentification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Orchestration et  la répartition de charge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Différents acteurs et options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66" strike="noStrike">
                <a:solidFill>
                  <a:srgbClr val="ffffff"/>
                </a:solidFill>
                <a:latin typeface="Arial"/>
              </a:rPr>
              <a:t>Monitoring</a:t>
            </a:r>
            <a:endParaRPr b="0" lang="fr-FR" sz="14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spcBef>
                <a:spcPts val="96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fr-FR" sz="1400" spc="-92" strike="noStrike">
                <a:solidFill>
                  <a:srgbClr val="ffffff"/>
                </a:solidFill>
                <a:latin typeface="Arial"/>
              </a:rPr>
              <a:t>Conclusion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49400" y="8532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rial"/>
              </a:rPr>
              <a:t>Orchestration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Image 3" descr=""/>
          <p:cNvPicPr/>
          <p:nvPr/>
        </p:nvPicPr>
        <p:blipFill>
          <a:blip r:embed="rId1"/>
          <a:stretch/>
        </p:blipFill>
        <p:spPr>
          <a:xfrm>
            <a:off x="380880" y="1844280"/>
            <a:ext cx="11429640" cy="3866760"/>
          </a:xfrm>
          <a:prstGeom prst="rect">
            <a:avLst/>
          </a:prstGeom>
          <a:ln>
            <a:noFill/>
          </a:ln>
        </p:spPr>
      </p:pic>
      <p:pic>
        <p:nvPicPr>
          <p:cNvPr id="189" name="Image 5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380880" y="1920240"/>
            <a:ext cx="11429640" cy="37904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005120" y="5931000"/>
            <a:ext cx="1950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lvl="3" marL="343080" indent="-342720" algn="ctr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2060"/>
                </a:solidFill>
                <a:latin typeface="Calibri"/>
              </a:rPr>
              <a:t>FEDERATION : 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689200" y="5877360"/>
            <a:ext cx="875880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libri"/>
              </a:rPr>
              <a:t>Création d’un token de confiance, évite les étapes systématiques d’identification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 43" descr=""/>
          <p:cNvPicPr/>
          <p:nvPr/>
        </p:nvPicPr>
        <p:blipFill>
          <a:blip r:embed="rId1"/>
          <a:stretch/>
        </p:blipFill>
        <p:spPr>
          <a:xfrm>
            <a:off x="169920" y="1578960"/>
            <a:ext cx="4843440" cy="2449800"/>
          </a:xfrm>
          <a:prstGeom prst="rect">
            <a:avLst/>
          </a:prstGeom>
          <a:ln>
            <a:noFill/>
          </a:ln>
        </p:spPr>
      </p:pic>
      <p:sp>
        <p:nvSpPr>
          <p:cNvPr id="193" name="TextShape 1"/>
          <p:cNvSpPr txBox="1"/>
          <p:nvPr/>
        </p:nvSpPr>
        <p:spPr>
          <a:xfrm>
            <a:off x="149400" y="8532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4250" spc="-1" strike="noStrike">
                <a:solidFill>
                  <a:srgbClr val="ffffff"/>
                </a:solidFill>
                <a:latin typeface="Arial"/>
              </a:rPr>
              <a:t>Répartition de charge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Graphique 7" descr="Base de données"/>
          <p:cNvPicPr/>
          <p:nvPr/>
        </p:nvPicPr>
        <p:blipFill>
          <a:blip r:embed="rId2"/>
          <a:stretch/>
        </p:blipFill>
        <p:spPr>
          <a:xfrm>
            <a:off x="8564400" y="478800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5" name="Graphique 9" descr="Base de données"/>
          <p:cNvPicPr/>
          <p:nvPr/>
        </p:nvPicPr>
        <p:blipFill>
          <a:blip r:embed="rId3"/>
          <a:stretch/>
        </p:blipFill>
        <p:spPr>
          <a:xfrm>
            <a:off x="7000920" y="478800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6" name="Graphique 11" descr="Base de données"/>
          <p:cNvPicPr/>
          <p:nvPr/>
        </p:nvPicPr>
        <p:blipFill>
          <a:blip r:embed="rId4"/>
          <a:stretch/>
        </p:blipFill>
        <p:spPr>
          <a:xfrm>
            <a:off x="4276800" y="478800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7" name="Graphique 13" descr="Base de données"/>
          <p:cNvPicPr/>
          <p:nvPr/>
        </p:nvPicPr>
        <p:blipFill>
          <a:blip r:embed="rId5"/>
          <a:stretch/>
        </p:blipFill>
        <p:spPr>
          <a:xfrm>
            <a:off x="2713320" y="47880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98" name="Line 2"/>
          <p:cNvSpPr/>
          <p:nvPr/>
        </p:nvSpPr>
        <p:spPr>
          <a:xfrm flipH="1">
            <a:off x="3170520" y="3886200"/>
            <a:ext cx="2925360" cy="901800"/>
          </a:xfrm>
          <a:prstGeom prst="line">
            <a:avLst/>
          </a:prstGeom>
          <a:ln w="2844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3"/>
          <p:cNvSpPr/>
          <p:nvPr/>
        </p:nvSpPr>
        <p:spPr>
          <a:xfrm flipH="1">
            <a:off x="4733640" y="3886200"/>
            <a:ext cx="1362240" cy="901800"/>
          </a:xfrm>
          <a:prstGeom prst="line">
            <a:avLst/>
          </a:prstGeom>
          <a:ln w="2844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4"/>
          <p:cNvSpPr/>
          <p:nvPr/>
        </p:nvSpPr>
        <p:spPr>
          <a:xfrm>
            <a:off x="6095880" y="3886200"/>
            <a:ext cx="1362240" cy="901800"/>
          </a:xfrm>
          <a:prstGeom prst="line">
            <a:avLst/>
          </a:prstGeom>
          <a:ln w="2844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5"/>
          <p:cNvSpPr/>
          <p:nvPr/>
        </p:nvSpPr>
        <p:spPr>
          <a:xfrm flipH="1" flipV="1">
            <a:off x="6095880" y="3886200"/>
            <a:ext cx="2925360" cy="901800"/>
          </a:xfrm>
          <a:prstGeom prst="line">
            <a:avLst/>
          </a:prstGeom>
          <a:ln w="2844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Graphique 29" descr="Écran"/>
          <p:cNvPicPr/>
          <p:nvPr/>
        </p:nvPicPr>
        <p:blipFill>
          <a:blip r:embed="rId6"/>
          <a:stretch/>
        </p:blipFill>
        <p:spPr>
          <a:xfrm>
            <a:off x="5638680" y="29718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>
            <a:off x="586080" y="1014480"/>
            <a:ext cx="116053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cc004f"/>
                </a:solidFill>
                <a:latin typeface="Calibri"/>
              </a:rPr>
              <a:t>Qu’est-ce que le Load Balancing ?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474520" y="3273480"/>
            <a:ext cx="1242360" cy="612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LOAD BALANCER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" name="Line 8"/>
          <p:cNvSpPr/>
          <p:nvPr/>
        </p:nvSpPr>
        <p:spPr>
          <a:xfrm>
            <a:off x="6095880" y="2398320"/>
            <a:ext cx="0" cy="874800"/>
          </a:xfrm>
          <a:prstGeom prst="line">
            <a:avLst/>
          </a:prstGeom>
          <a:ln w="28440">
            <a:solidFill>
              <a:srgbClr val="0070c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9"/>
          <p:cNvSpPr/>
          <p:nvPr/>
        </p:nvSpPr>
        <p:spPr>
          <a:xfrm>
            <a:off x="7000920" y="1619640"/>
            <a:ext cx="321372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Surveille serveurs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7" name="CustomShape 10"/>
          <p:cNvSpPr/>
          <p:nvPr/>
        </p:nvSpPr>
        <p:spPr>
          <a:xfrm>
            <a:off x="7336080" y="2337120"/>
            <a:ext cx="3213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+ Performance, + Vitesse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8" name="CustomShape 11"/>
          <p:cNvSpPr/>
          <p:nvPr/>
        </p:nvSpPr>
        <p:spPr>
          <a:xfrm>
            <a:off x="7000920" y="1978560"/>
            <a:ext cx="47638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Redirige requêtes aux serveur aptes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9" name="CustomShape 12"/>
          <p:cNvSpPr/>
          <p:nvPr/>
        </p:nvSpPr>
        <p:spPr>
          <a:xfrm>
            <a:off x="7336080" y="2691360"/>
            <a:ext cx="321372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Evite surcharges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0" name="CustomShape 13"/>
          <p:cNvSpPr/>
          <p:nvPr/>
        </p:nvSpPr>
        <p:spPr>
          <a:xfrm>
            <a:off x="7000200" y="3045960"/>
            <a:ext cx="46929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Serveur en panne : Redirige trafic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1" name="CustomShape 14"/>
          <p:cNvSpPr/>
          <p:nvPr/>
        </p:nvSpPr>
        <p:spPr>
          <a:xfrm>
            <a:off x="7000200" y="3402720"/>
            <a:ext cx="47638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43080" indent="-342720">
              <a:lnSpc>
                <a:spcPct val="100000"/>
              </a:lnSpc>
              <a:buClr>
                <a:srgbClr val="1f497d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1f497d"/>
                </a:solidFill>
                <a:latin typeface="Calibri"/>
              </a:rPr>
              <a:t>Nouveau serveur : Envoi de requêtes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path" presetID="64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9815 E">
                                      <p:cBhvr>
                                        <p:cTn id="30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49400" y="8532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Répartition de charge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86080" y="1014480"/>
            <a:ext cx="116053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cc004f"/>
                </a:solidFill>
                <a:latin typeface="Calibri"/>
              </a:rPr>
              <a:t>Comment ça fonctionne ? Quels composants ?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214" name="Image 3" descr=""/>
          <p:cNvPicPr/>
          <p:nvPr/>
        </p:nvPicPr>
        <p:blipFill>
          <a:blip r:embed="rId1"/>
          <a:stretch/>
        </p:blipFill>
        <p:spPr>
          <a:xfrm>
            <a:off x="3803760" y="1773720"/>
            <a:ext cx="4171320" cy="469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6" dur="indefinite" restart="never" nodeType="tmRoot">
          <p:childTnLst>
            <p:seq>
              <p:cTn id="347" dur="indefinite" nodeType="mainSeq">
                <p:childTnLst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293040" y="3204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Testing et API Monitoring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9760" y="1514880"/>
            <a:ext cx="507240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testing pour la préproduction :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Tests intégrés tout au long du processus de développement pour minimiser les risques.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Valider que les performances et les fonctionnalités n'ont pas été affectées par les mises à jour.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6612120" y="1515600"/>
            <a:ext cx="5067000" cy="188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​</a:t>
            </a: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monitoring pour la post-production :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Vérifier que les API sont fonctionnelles, sécurisées et rapides.</a:t>
            </a: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​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Permet d'identifier et résoudre les pannes et les erreurs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218" name="Image 10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0" y="3237480"/>
            <a:ext cx="12191760" cy="362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2" dur="indefinite" restart="never" nodeType="tmRoot">
          <p:childTnLst>
            <p:seq>
              <p:cTn id="353" dur="indefinite" nodeType="mainSeq">
                <p:childTnLst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293040" y="3204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Pourquoi tester une API ?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09760" y="1522080"/>
            <a:ext cx="5585760" cy="555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Tester les jonctions et les jalons clés: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Ne pas déployer de bugs lors de la mise en production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Savoir immédiatement si quelque chose ne fonctionne pas.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Ce que l'on teste :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Disponibilité : vérifier si les ressources sont disponibles ou non.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Temps de réponse : à quelle vitesse l'API renvoie-t-elle les réponses ?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Validation des données : assurer que les systèmes reçoivent ce dont ils ont besoin pour effectuer des tâches.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Processus : enregistrement et réutilisation des variables d'une requête à l'autre, authentification.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Tester les intégrations et modifications de fonctionnalités : assurer la compatibilité avec les services externes.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Image 5" descr=""/>
          <p:cNvPicPr/>
          <p:nvPr/>
        </p:nvPicPr>
        <p:blipFill>
          <a:blip r:embed="rId1"/>
          <a:stretch/>
        </p:blipFill>
        <p:spPr>
          <a:xfrm>
            <a:off x="6502320" y="1970640"/>
            <a:ext cx="5460480" cy="374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293040" y="3204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Testing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Image 4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2480" y="1648800"/>
            <a:ext cx="5909400" cy="3573720"/>
          </a:xfrm>
          <a:prstGeom prst="rect">
            <a:avLst/>
          </a:prstGeom>
          <a:ln>
            <a:noFill/>
          </a:ln>
        </p:spPr>
      </p:pic>
      <p:pic>
        <p:nvPicPr>
          <p:cNvPr id="224" name="Image 5" descr=""/>
          <p:cNvPicPr/>
          <p:nvPr/>
        </p:nvPicPr>
        <p:blipFill>
          <a:blip r:embed="rId2"/>
          <a:stretch/>
        </p:blipFill>
        <p:spPr>
          <a:xfrm>
            <a:off x="6045120" y="2238120"/>
            <a:ext cx="6146280" cy="238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8" dur="indefinite" restart="never" nodeType="tmRoot">
          <p:childTnLst>
            <p:seq>
              <p:cTn id="359" dur="indefinite" nodeType="mainSeq">
                <p:childTnLst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47600" y="82080"/>
            <a:ext cx="9319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Pourquoi monitorer une API ?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509760" y="1756080"/>
            <a:ext cx="5458680" cy="56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Assurer les performances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     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Garantir les performances et la disponibilité continues des API.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Surveiller les performances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      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Vérifier si les performances s'améliorent ou se dégradent.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Ce que l'on surveille :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Disponibilité : Vérifier que les ressources soient disponibles et ne renvoient pas d'erreurs à tout moment.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Temps de réponse : comparer le temps de réponse par rapport à la préproduction et les variations.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Validation des données : Vérifier que les données renvoyées soient correctes et au bon format.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Processus 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Fonctionnement des services externes à tout moment.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7" name="Image 5" descr=""/>
          <p:cNvPicPr/>
          <p:nvPr/>
        </p:nvPicPr>
        <p:blipFill>
          <a:blip r:embed="rId1"/>
          <a:stretch/>
        </p:blipFill>
        <p:spPr>
          <a:xfrm>
            <a:off x="6206040" y="2211120"/>
            <a:ext cx="5900760" cy="33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293040" y="3204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Monitoring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9" name="Image 5" descr=""/>
          <p:cNvPicPr/>
          <p:nvPr/>
        </p:nvPicPr>
        <p:blipFill>
          <a:blip r:embed="rId1"/>
          <a:stretch/>
        </p:blipFill>
        <p:spPr>
          <a:xfrm>
            <a:off x="1143000" y="1800360"/>
            <a:ext cx="4156920" cy="3942720"/>
          </a:xfrm>
          <a:prstGeom prst="rect">
            <a:avLst/>
          </a:prstGeom>
          <a:ln>
            <a:noFill/>
          </a:ln>
        </p:spPr>
      </p:pic>
      <p:pic>
        <p:nvPicPr>
          <p:cNvPr id="230" name="Image 6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6383880" y="1803600"/>
            <a:ext cx="5266080" cy="393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4" dur="indefinite" restart="never" nodeType="tmRoot">
          <p:childTnLst>
            <p:seq>
              <p:cTn id="365" dur="indefinite" nodeType="mainSeq">
                <p:childTnLst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47600" y="8208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- Différents acteurs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048320" y="6359400"/>
            <a:ext cx="302220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600" spc="-1" strike="noStrike" u="sng">
                <a:solidFill>
                  <a:srgbClr val="0000ff"/>
                </a:solidFill>
                <a:uFillTx/>
                <a:latin typeface="Calibri Light"/>
                <a:hlinkClick r:id="rId1"/>
              </a:rPr>
              <a:t>https://seinecle.github.io/mk99/generated-html/apis-and-their-business-relevance-fr.html</a:t>
            </a:r>
            <a:endParaRPr b="0" lang="fr-FR" sz="600" spc="-1" strike="noStrike">
              <a:latin typeface="Arial"/>
            </a:endParaRPr>
          </a:p>
        </p:txBody>
      </p:sp>
      <p:pic>
        <p:nvPicPr>
          <p:cNvPr id="233" name="Image 11" descr="Une image contenant capture d’écran, armoire, rang, ligné&#10;&#10;Description générée automatiquement"/>
          <p:cNvPicPr/>
          <p:nvPr/>
        </p:nvPicPr>
        <p:blipFill>
          <a:blip r:embed="rId2"/>
          <a:stretch/>
        </p:blipFill>
        <p:spPr>
          <a:xfrm>
            <a:off x="1048320" y="1331640"/>
            <a:ext cx="9711720" cy="50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1"/>
          <p:cNvGrpSpPr/>
          <p:nvPr/>
        </p:nvGrpSpPr>
        <p:grpSpPr>
          <a:xfrm>
            <a:off x="0" y="720"/>
            <a:ext cx="12191760" cy="6856920"/>
            <a:chOff x="0" y="720"/>
            <a:chExt cx="12191760" cy="6856920"/>
          </a:xfrm>
        </p:grpSpPr>
        <p:sp>
          <p:nvSpPr>
            <p:cNvPr id="235" name="CustomShape 2"/>
            <p:cNvSpPr/>
            <p:nvPr/>
          </p:nvSpPr>
          <p:spPr>
            <a:xfrm>
              <a:off x="0" y="720"/>
              <a:ext cx="12191760" cy="68569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3"/>
            <p:cNvSpPr/>
            <p:nvPr/>
          </p:nvSpPr>
          <p:spPr>
            <a:xfrm>
              <a:off x="0" y="876600"/>
              <a:ext cx="6095520" cy="5099760"/>
            </a:xfrm>
            <a:custGeom>
              <a:avLst/>
              <a:gdLst/>
              <a:ahLst/>
              <a:rect l="l" t="t" r="r" b="b"/>
              <a:pathLst>
                <a:path w="6096000" h="5086350">
                  <a:moveTo>
                    <a:pt x="6096000" y="0"/>
                  </a:moveTo>
                  <a:lnTo>
                    <a:pt x="0" y="0"/>
                  </a:lnTo>
                  <a:lnTo>
                    <a:pt x="0" y="5086350"/>
                  </a:lnTo>
                  <a:lnTo>
                    <a:pt x="6096000" y="508635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cc004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4"/>
            <p:cNvSpPr/>
            <p:nvPr/>
          </p:nvSpPr>
          <p:spPr>
            <a:xfrm>
              <a:off x="304920" y="1156320"/>
              <a:ext cx="1666440" cy="16711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8" name="TextShape 5"/>
          <p:cNvSpPr txBox="1"/>
          <p:nvPr/>
        </p:nvSpPr>
        <p:spPr>
          <a:xfrm>
            <a:off x="2705040" y="1525680"/>
            <a:ext cx="2514240" cy="1311480"/>
          </a:xfrm>
          <a:prstGeom prst="rect">
            <a:avLst/>
          </a:prstGeom>
          <a:noFill/>
          <a:ln>
            <a:noFill/>
          </a:ln>
        </p:spPr>
        <p:txBody>
          <a:bodyPr lIns="0" rIns="0" tIns="16560" bIns="0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fr-FR" sz="4250" spc="-386" strike="noStrike">
                <a:solidFill>
                  <a:srgbClr val="ffffff"/>
                </a:solidFill>
                <a:latin typeface="Arial"/>
              </a:rPr>
              <a:t>IoT </a:t>
            </a:r>
            <a:r>
              <a:rPr b="0" lang="fr-FR" sz="4250" spc="-66" strike="noStrike">
                <a:solidFill>
                  <a:srgbClr val="ffffff"/>
                </a:solidFill>
                <a:latin typeface="Arial"/>
              </a:rPr>
              <a:t>--</a:t>
            </a:r>
            <a:r>
              <a:rPr b="0" lang="fr-FR" sz="4250" spc="214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fr-FR" sz="4250" spc="-301" strike="noStrike">
                <a:solidFill>
                  <a:srgbClr val="ffffff"/>
                </a:solidFill>
                <a:latin typeface="Arial"/>
              </a:rPr>
              <a:t>Cloud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11673720" y="6589800"/>
            <a:ext cx="150120" cy="1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8160">
              <a:lnSpc>
                <a:spcPct val="100000"/>
              </a:lnSpc>
            </a:pPr>
            <a:fld id="{ED877730-20CE-4F27-A9B2-050AFD910C07}" type="slidenum">
              <a:rPr b="0" lang="fr-FR" sz="1050" spc="-7" strike="noStrike">
                <a:solidFill>
                  <a:srgbClr val="111111"/>
                </a:solidFill>
                <a:latin typeface="Arial"/>
              </a:rPr>
              <a:t>&lt;numéro&gt;</a:t>
            </a:fld>
            <a:endParaRPr b="0" lang="fr-FR" sz="1050" spc="-1" strike="noStrike"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53280" y="3187440"/>
            <a:ext cx="5816520" cy="13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b="0" lang="fr-FR" sz="4400" spc="-341" strike="noStrike">
                <a:solidFill>
                  <a:srgbClr val="ffffff"/>
                </a:solidFill>
                <a:latin typeface="Calibri Light"/>
              </a:rPr>
              <a:t>Merci de votre attention !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447840" y="4793400"/>
            <a:ext cx="496188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fr-FR" sz="1550" spc="-55" strike="noStrike">
                <a:solidFill>
                  <a:srgbClr val="ffffff"/>
                </a:solidFill>
                <a:latin typeface="Arial"/>
              </a:rPr>
              <a:t>Jérémy GOLDSCHILD, Arnaud MAGARIAN, Nathan BOON,</a:t>
            </a:r>
            <a:endParaRPr b="0" lang="fr-FR" sz="15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5"/>
              </a:spcBef>
            </a:pPr>
            <a:r>
              <a:rPr b="0" lang="fr-FR" sz="1550" spc="-55" strike="noStrike">
                <a:solidFill>
                  <a:srgbClr val="ffffff"/>
                </a:solidFill>
                <a:latin typeface="Arial"/>
              </a:rPr>
              <a:t>Hugo STEPHAN, Maël BALLET </a:t>
            </a:r>
            <a:endParaRPr b="0" lang="fr-FR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147600" y="8208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Qu'est-ce qu'une API?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360" y="1374840"/>
            <a:ext cx="598968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Une API est un ensemble de définitions et de protocoles qui facilite la création et l'intégration de logiciels d'applications. 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API est un acronyme anglais qui signifie « Application Programming Interface », que l'on traduit par interface de programmation d’application.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C’est un facilitateur d’échange.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Elle permet d’intégrer des services tierces ou de communiquer avec des bases de données.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Image 4" descr=""/>
          <p:cNvPicPr/>
          <p:nvPr/>
        </p:nvPicPr>
        <p:blipFill>
          <a:blip r:embed="rId1"/>
          <a:stretch/>
        </p:blipFill>
        <p:spPr>
          <a:xfrm>
            <a:off x="7404120" y="1374480"/>
            <a:ext cx="3482640" cy="2827800"/>
          </a:xfrm>
          <a:prstGeom prst="rect">
            <a:avLst/>
          </a:prstGeom>
          <a:ln>
            <a:noFill/>
          </a:ln>
        </p:spPr>
      </p:pic>
      <p:pic>
        <p:nvPicPr>
          <p:cNvPr id="67" name="Image 5" descr=""/>
          <p:cNvPicPr/>
          <p:nvPr/>
        </p:nvPicPr>
        <p:blipFill>
          <a:blip r:embed="rId2"/>
          <a:stretch/>
        </p:blipFill>
        <p:spPr>
          <a:xfrm>
            <a:off x="2002680" y="4538880"/>
            <a:ext cx="2093040" cy="1403280"/>
          </a:xfrm>
          <a:prstGeom prst="rect">
            <a:avLst/>
          </a:prstGeom>
          <a:ln>
            <a:noFill/>
          </a:ln>
        </p:spPr>
      </p:pic>
      <p:pic>
        <p:nvPicPr>
          <p:cNvPr id="68" name="Image 6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8195760" y="4714200"/>
            <a:ext cx="1897560" cy="1222920"/>
          </a:xfrm>
          <a:prstGeom prst="rect">
            <a:avLst/>
          </a:prstGeom>
          <a:ln>
            <a:noFill/>
          </a:ln>
        </p:spPr>
      </p:pic>
      <p:pic>
        <p:nvPicPr>
          <p:cNvPr id="69" name="Image 7" descr=""/>
          <p:cNvPicPr/>
          <p:nvPr/>
        </p:nvPicPr>
        <p:blipFill>
          <a:blip r:embed="rId4"/>
          <a:stretch/>
        </p:blipFill>
        <p:spPr>
          <a:xfrm>
            <a:off x="4718880" y="4489920"/>
            <a:ext cx="2320200" cy="156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147600" y="8208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Intérêt des APIs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496440" y="1372320"/>
            <a:ext cx="1119528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L'API se situe en amont d’un système quel qu'il soit, et c’est elle que l’on va interroger lorsqu'on veut accéder à des informations et non plus au système directement.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Image 4" descr=""/>
          <p:cNvPicPr/>
          <p:nvPr/>
        </p:nvPicPr>
        <p:blipFill>
          <a:blip r:embed="rId1"/>
          <a:stretch/>
        </p:blipFill>
        <p:spPr>
          <a:xfrm>
            <a:off x="3771720" y="2173680"/>
            <a:ext cx="4645080" cy="1893600"/>
          </a:xfrm>
          <a:prstGeom prst="rect">
            <a:avLst/>
          </a:prstGeom>
          <a:ln>
            <a:noFill/>
          </a:ln>
        </p:spPr>
      </p:pic>
      <p:sp>
        <p:nvSpPr>
          <p:cNvPr id="73" name="CustomShape 3"/>
          <p:cNvSpPr/>
          <p:nvPr/>
        </p:nvSpPr>
        <p:spPr>
          <a:xfrm>
            <a:off x="502200" y="4379040"/>
            <a:ext cx="11183040" cy="21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Elle permet de pouvoir interagir avec un système sans se soucier de sa complexité et de son fonctionnement. Une Api est "</a:t>
            </a:r>
            <a:r>
              <a:rPr b="0" i="1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user friendly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" et est bien documentée. 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Une API est souvent spécialisée dans un domaine et sur un "</a:t>
            </a:r>
            <a:r>
              <a:rPr b="0" i="1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use case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" particulier ce qui simplifie son utilisation, sa compréhension et sa sécurisation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Une API permet également de facilement mettre à disposition à des tiers, des fonctionnalités sans ouvrir l’accès aux systèmes sources. Il est beaucoup plus simple de sécuriser l’accès à une api qu’à tout son système interne.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147600" y="8208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Principe du management d'API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10480" y="1375920"/>
            <a:ext cx="629640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Discipline qui consiste à exploiter au mieux les API ans mettre en péril le système d'information et sans affecter l'expérience utilisateur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L'objectif étant d'avoir une vision macroscopique de toutes les API</a:t>
            </a: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Image 4" descr=""/>
          <p:cNvPicPr/>
          <p:nvPr/>
        </p:nvPicPr>
        <p:blipFill>
          <a:blip r:embed="rId1"/>
          <a:stretch/>
        </p:blipFill>
        <p:spPr>
          <a:xfrm>
            <a:off x="508320" y="2854080"/>
            <a:ext cx="5907600" cy="3051720"/>
          </a:xfrm>
          <a:prstGeom prst="rect">
            <a:avLst/>
          </a:prstGeom>
          <a:ln>
            <a:noFill/>
          </a:ln>
        </p:spPr>
      </p:pic>
      <p:sp>
        <p:nvSpPr>
          <p:cNvPr id="77" name="CustomShape 3"/>
          <p:cNvSpPr/>
          <p:nvPr/>
        </p:nvSpPr>
        <p:spPr>
          <a:xfrm>
            <a:off x="7216200" y="2855520"/>
            <a:ext cx="4867560" cy="283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Centralisation du contrôle des API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Contrôle d'accès et sécurité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Analyse des données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Contrôle de la consommation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Monétisation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Gérer le cycle de vie des API</a:t>
            </a:r>
            <a:endParaRPr b="0" lang="fr-FR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,Sans-Serif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Workflow de dev. 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Harmonisation des services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47600" y="8208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API Gateway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9" name="Image 6" descr=""/>
          <p:cNvPicPr/>
          <p:nvPr/>
        </p:nvPicPr>
        <p:blipFill>
          <a:blip r:embed="rId1"/>
          <a:stretch/>
        </p:blipFill>
        <p:spPr>
          <a:xfrm>
            <a:off x="963000" y="3591000"/>
            <a:ext cx="4169520" cy="271188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506520" y="1373040"/>
            <a:ext cx="5590440" cy="25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L'API Gateway est l'unique point d'entrée pour les API et les micro-services et redistribue les requêtes vers les différents micro-services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Sans API Gateway, les applications doivent connaître précisément tous les services pour pouvoir les appeler. Cela augmente potentiellement la latence réseau en obligeant la multiplication des aller-retours entre l’application cliente et le backend.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6094800" y="3427920"/>
            <a:ext cx="5587920" cy="32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Sans API Gateway, les micro-services se retrouvent publiquement exposés augmentant le risque d'attaque.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Comme ces fonctionnalités doivent être prévues pour tous les micro-services, cela complexifie fortement l’implémentation et la maintenabilité sur le long terme.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,Sans-Serif"/>
              <a:buChar char="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Utiliser une API Gateway permettra de simplifier les évolutions d’architecture ou d’application puisqu’elle fait abstraction de l'implémentation réelle du ou des micro-services.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Gestion des accès à une API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" name="Image 3" descr=""/>
          <p:cNvPicPr/>
          <p:nvPr/>
        </p:nvPicPr>
        <p:blipFill>
          <a:blip r:embed="rId1"/>
          <a:stretch/>
        </p:blipFill>
        <p:spPr>
          <a:xfrm>
            <a:off x="6094800" y="2421360"/>
            <a:ext cx="5551200" cy="285120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1676520" y="1375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Gateway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117080" y="2278800"/>
            <a:ext cx="3855240" cy="27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L'API Gateway :</a:t>
            </a: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Est "entre" l'application et l'API</a:t>
            </a: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Route les requêtes vers le bon service</a:t>
            </a: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Route les réponses vers la bonne application</a:t>
            </a: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Enregistre toute l'activité de l'API. Toutes les requêtes et réponses passent par le Gateway.</a:t>
            </a:r>
            <a:endParaRPr b="0" lang="fr-FR" sz="1600" spc="-1" strike="noStrike"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Contrôle les droits et accès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508680" y="5130000"/>
            <a:ext cx="254016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</a:rPr>
              <a:t>L'accès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L'application essayant de se connecter est-elle autorisée à se connecter à l'API ?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3046680" y="5007240"/>
            <a:ext cx="25401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Calibri Light"/>
              </a:rPr>
              <a:t>Les droits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A quelles services l'application effectuant la requête a-t-elle le droit de se connecter ?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6094800" y="5271480"/>
            <a:ext cx="527472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600" spc="-1" strike="noStrike" u="sng">
                <a:solidFill>
                  <a:srgbClr val="0000ff"/>
                </a:solidFill>
                <a:uFillTx/>
                <a:latin typeface="Calibri Light"/>
                <a:hlinkClick r:id="rId2"/>
              </a:rPr>
              <a:t>https://docs.microsoft.com/en-us/azure/architecture/microservices/design/gateway</a:t>
            </a:r>
            <a:endParaRPr b="0" lang="fr-FR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Gestion des accès à une API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676520" y="1375200"/>
            <a:ext cx="2742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Les limitations physiques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08680" y="1879200"/>
            <a:ext cx="5587920" cy="30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Notre API est stockée en physique sur des machines reliés à internet qui soulève deux questions :</a:t>
            </a:r>
            <a:endParaRPr b="0" lang="fr-FR" sz="1600" spc="-1" strike="noStrike">
              <a:latin typeface="Arial"/>
            </a:endParaRPr>
          </a:p>
          <a:p>
            <a:pPr lvl="1" marL="800280" indent="-3427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Combien d’appel peut gérer notre backend par unité de temps ?</a:t>
            </a:r>
            <a:endParaRPr b="0" lang="fr-FR" sz="1600" spc="-1" strike="noStrike">
              <a:latin typeface="Arial"/>
            </a:endParaRPr>
          </a:p>
          <a:p>
            <a:pPr lvl="1" marL="800280" indent="-3427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Combien d’opération peut gérer notre backend par unité de temps ?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Comment y répondre ?</a:t>
            </a:r>
            <a:endParaRPr b="0" lang="fr-FR" sz="1600" spc="-1" strike="noStrike">
              <a:latin typeface="Arial"/>
            </a:endParaRPr>
          </a:p>
          <a:p>
            <a:pPr lvl="1" marL="7430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Quel est notre bande passante ascendante ? Descendante ?</a:t>
            </a:r>
            <a:endParaRPr b="0" lang="fr-FR" sz="1600" spc="-1" strike="noStrike">
              <a:latin typeface="Arial"/>
            </a:endParaRPr>
          </a:p>
          <a:p>
            <a:pPr lvl="1" marL="743040" indent="-28548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De quelle puissance de calcul disposons nous ?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6942960" y="1879200"/>
            <a:ext cx="4402080" cy="20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Tous ces limites ainsi que toutes les méthodes de contrôle et limitation dont nous allons parler doivent être répertoriées dans un SLA (Service Level Agreement). </a:t>
            </a:r>
            <a:r>
              <a:rPr b="0" lang="fr-FR" sz="1600" spc="-1" strike="noStrike">
                <a:solidFill>
                  <a:srgbClr val="000000"/>
                </a:solidFill>
                <a:latin typeface="Calibri Light"/>
                <a:ea typeface="Calibri"/>
              </a:rPr>
              <a:t>Ce document, fournit par toutes les API, décrit les niveaux acceptables de disponibilité du service et de performance pour un utilisateur.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6875280" y="6611040"/>
            <a:ext cx="53175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Calibri Light"/>
                <a:ea typeface="Calibri"/>
              </a:rPr>
              <a:t>Pour plus d'informations sur le SLA : </a:t>
            </a:r>
            <a:r>
              <a:rPr b="0" lang="fr-FR" sz="1000" spc="-1" strike="noStrike" u="sng">
                <a:solidFill>
                  <a:srgbClr val="0000ff"/>
                </a:solidFill>
                <a:uFillTx/>
                <a:latin typeface="Calibri Light"/>
                <a:ea typeface="Calibri"/>
                <a:hlinkClick r:id="rId1"/>
              </a:rPr>
              <a:t>https://apimetrics.io/understanding-api/api-sla-management/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94" name="Image 22" descr=""/>
          <p:cNvPicPr/>
          <p:nvPr/>
        </p:nvPicPr>
        <p:blipFill>
          <a:blip r:embed="rId2"/>
          <a:stretch/>
        </p:blipFill>
        <p:spPr>
          <a:xfrm>
            <a:off x="3068280" y="4892040"/>
            <a:ext cx="6055200" cy="1190520"/>
          </a:xfrm>
          <a:prstGeom prst="rect">
            <a:avLst/>
          </a:prstGeom>
          <a:ln>
            <a:noFill/>
          </a:ln>
        </p:spPr>
      </p:pic>
      <p:sp>
        <p:nvSpPr>
          <p:cNvPr id="95" name="CustomShape 6"/>
          <p:cNvSpPr/>
          <p:nvPr/>
        </p:nvSpPr>
        <p:spPr>
          <a:xfrm>
            <a:off x="3046680" y="6082560"/>
            <a:ext cx="334512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600" spc="-1" strike="noStrike" u="sng">
                <a:solidFill>
                  <a:srgbClr val="0000ff"/>
                </a:solidFill>
                <a:uFillTx/>
                <a:latin typeface="Calibri Light"/>
                <a:hlinkClick r:id="rId3"/>
              </a:rPr>
              <a:t>https://nevatech.com/blog/post/Service-Level-Agreements-in-API-Management-Basic-Setup-part-1</a:t>
            </a:r>
            <a:endParaRPr b="0" lang="fr-FR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49400" y="82800"/>
            <a:ext cx="116053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fr-FR" sz="4250" spc="-1" strike="noStrike">
                <a:solidFill>
                  <a:srgbClr val="ffffff"/>
                </a:solidFill>
                <a:latin typeface="Arial"/>
              </a:rPr>
              <a:t>Gestion des accès à une API</a:t>
            </a:r>
            <a:endParaRPr b="0" lang="fr-FR" sz="4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2770200" y="1479600"/>
            <a:ext cx="622728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Gérer de l'accès à une API synonyme de limiter l'accès à une API.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Dans cette partie nous allons aborder 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793160" y="2518200"/>
            <a:ext cx="2515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rate limiting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8214840" y="2518200"/>
            <a:ext cx="18640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burst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2045160" y="3931560"/>
            <a:ext cx="20055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quotas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8386920" y="3876480"/>
            <a:ext cx="15199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key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4835160" y="2518200"/>
            <a:ext cx="2515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API throttling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03" name="Image 25" descr=""/>
          <p:cNvPicPr/>
          <p:nvPr/>
        </p:nvPicPr>
        <p:blipFill>
          <a:blip r:embed="rId1"/>
          <a:stretch/>
        </p:blipFill>
        <p:spPr>
          <a:xfrm>
            <a:off x="8862840" y="4309560"/>
            <a:ext cx="561600" cy="561600"/>
          </a:xfrm>
          <a:prstGeom prst="rect">
            <a:avLst/>
          </a:prstGeom>
          <a:ln>
            <a:noFill/>
          </a:ln>
        </p:spPr>
      </p:pic>
      <p:pic>
        <p:nvPicPr>
          <p:cNvPr id="104" name="Image 26" descr=""/>
          <p:cNvPicPr/>
          <p:nvPr/>
        </p:nvPicPr>
        <p:blipFill>
          <a:blip r:embed="rId2"/>
          <a:stretch/>
        </p:blipFill>
        <p:spPr>
          <a:xfrm>
            <a:off x="2771640" y="4306680"/>
            <a:ext cx="552240" cy="456840"/>
          </a:xfrm>
          <a:prstGeom prst="rect">
            <a:avLst/>
          </a:prstGeom>
          <a:ln>
            <a:noFill/>
          </a:ln>
        </p:spPr>
      </p:pic>
      <p:pic>
        <p:nvPicPr>
          <p:cNvPr id="105" name="Image 27" descr=""/>
          <p:cNvPicPr/>
          <p:nvPr/>
        </p:nvPicPr>
        <p:blipFill>
          <a:blip r:embed="rId3"/>
          <a:stretch/>
        </p:blipFill>
        <p:spPr>
          <a:xfrm>
            <a:off x="8862840" y="2949840"/>
            <a:ext cx="561600" cy="552240"/>
          </a:xfrm>
          <a:prstGeom prst="rect">
            <a:avLst/>
          </a:prstGeom>
          <a:ln>
            <a:noFill/>
          </a:ln>
        </p:spPr>
      </p:pic>
      <p:pic>
        <p:nvPicPr>
          <p:cNvPr id="106" name="Image 28" descr=""/>
          <p:cNvPicPr/>
          <p:nvPr/>
        </p:nvPicPr>
        <p:blipFill>
          <a:blip r:embed="rId4"/>
          <a:stretch/>
        </p:blipFill>
        <p:spPr>
          <a:xfrm>
            <a:off x="2760840" y="2952720"/>
            <a:ext cx="561600" cy="485280"/>
          </a:xfrm>
          <a:prstGeom prst="rect">
            <a:avLst/>
          </a:prstGeom>
          <a:ln>
            <a:noFill/>
          </a:ln>
        </p:spPr>
      </p:pic>
      <p:pic>
        <p:nvPicPr>
          <p:cNvPr id="107" name="Image 30" descr=""/>
          <p:cNvPicPr/>
          <p:nvPr/>
        </p:nvPicPr>
        <p:blipFill>
          <a:blip r:embed="rId5"/>
          <a:stretch/>
        </p:blipFill>
        <p:spPr>
          <a:xfrm>
            <a:off x="5919120" y="2953080"/>
            <a:ext cx="347040" cy="558720"/>
          </a:xfrm>
          <a:prstGeom prst="rect">
            <a:avLst/>
          </a:prstGeom>
          <a:ln>
            <a:noFill/>
          </a:ln>
        </p:spPr>
      </p:pic>
      <p:pic>
        <p:nvPicPr>
          <p:cNvPr id="108" name="Image 33" descr=""/>
          <p:cNvPicPr/>
          <p:nvPr/>
        </p:nvPicPr>
        <p:blipFill>
          <a:blip r:embed="rId6"/>
          <a:stretch/>
        </p:blipFill>
        <p:spPr>
          <a:xfrm>
            <a:off x="4355640" y="3714480"/>
            <a:ext cx="3474000" cy="2857320"/>
          </a:xfrm>
          <a:prstGeom prst="rect">
            <a:avLst/>
          </a:prstGeom>
          <a:ln>
            <a:noFill/>
          </a:ln>
        </p:spPr>
      </p:pic>
      <p:sp>
        <p:nvSpPr>
          <p:cNvPr id="109" name="CustomShape 8"/>
          <p:cNvSpPr/>
          <p:nvPr/>
        </p:nvSpPr>
        <p:spPr>
          <a:xfrm>
            <a:off x="4048560" y="6580080"/>
            <a:ext cx="241092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600" spc="-1" strike="noStrike" u="sng">
                <a:solidFill>
                  <a:srgbClr val="0000ff"/>
                </a:solidFill>
                <a:uFillTx/>
                <a:latin typeface="Calibri Light"/>
                <a:hlinkClick r:id="rId7"/>
              </a:rPr>
              <a:t>https://www.netiq.com/documentation/secure-api-manager-10/secure-api-manager-install/data/t4727csee7d5.html</a:t>
            </a:r>
            <a:endParaRPr b="0" lang="fr-FR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89B9DDED26A48A00BE0A6C8B308ED" ma:contentTypeVersion="8" ma:contentTypeDescription="Crée un document." ma:contentTypeScope="" ma:versionID="254f5b416f5617c8a6791a61f2295ac1">
  <xsd:schema xmlns:xsd="http://www.w3.org/2001/XMLSchema" xmlns:xs="http://www.w3.org/2001/XMLSchema" xmlns:p="http://schemas.microsoft.com/office/2006/metadata/properties" xmlns:ns2="30eac2b2-5f60-47cf-9f1f-3d08ea39ad2f" targetNamespace="http://schemas.microsoft.com/office/2006/metadata/properties" ma:root="true" ma:fieldsID="5fdf29f1351c6c35827d82e274ff1d1d" ns2:_="">
    <xsd:import namespace="30eac2b2-5f60-47cf-9f1f-3d08ea39ad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eac2b2-5f60-47cf-9f1f-3d08ea39ad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1DD62F-65FF-47B3-ABF5-7ADB0BBD19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58C476-1D57-4786-B0E2-C6D4732C472A}">
  <ds:schemaRefs>
    <ds:schemaRef ds:uri="30eac2b2-5f60-47cf-9f1f-3d08ea39ad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E6045B-6164-47D0-97BB-930FB6EF6D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eac2b2-5f60-47cf-9f1f-3d08ea39ad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Application>LibreOffice/6.4.5.2$Linux_X86_64 LibreOffice_project/40$Build-2</Application>
  <Words>2055</Words>
  <Paragraphs>280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2020-11-01T16:55:51Z</dcterms:created>
  <dc:creator>Jeremy</dc:creator>
  <dc:description/>
  <dc:language>fr-FR</dc:language>
  <cp:lastModifiedBy/>
  <dcterms:modified xsi:type="dcterms:W3CDTF">2020-11-18T23:07:11Z</dcterms:modified>
  <cp:revision>318</cp:revision>
  <dc:subject/>
  <dc:title>IoT -- Cloud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0x0101006B389B9DDED26A48A00BE0A6C8B308ED</vt:lpwstr>
  </property>
  <property fmtid="{D5CDD505-2E9C-101B-9397-08002B2CF9AE}" pid="4" name="Created">
    <vt:filetime>2020-10-14T00:00:00Z</vt:filetime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2020-11-01T00:00:00Z</vt:filetime>
  </property>
  <property fmtid="{D5CDD505-2E9C-101B-9397-08002B2CF9AE}" pid="8" name="LinksUpToDate">
    <vt:bool>0</vt:bool>
  </property>
  <property fmtid="{D5CDD505-2E9C-101B-9397-08002B2CF9AE}" pid="9" name="MMClips">
    <vt:i4>3</vt:i4>
  </property>
  <property fmtid="{D5CDD505-2E9C-101B-9397-08002B2CF9AE}" pid="10" name="Notes">
    <vt:i4>2</vt:i4>
  </property>
  <property fmtid="{D5CDD505-2E9C-101B-9397-08002B2CF9AE}" pid="11" name="PresentationFormat">
    <vt:lpwstr>Grand écran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29</vt:i4>
  </property>
</Properties>
</file>